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40"/>
  </p:notesMasterIdLst>
  <p:sldIdLst>
    <p:sldId id="287" r:id="rId2"/>
    <p:sldId id="290" r:id="rId3"/>
    <p:sldId id="293" r:id="rId4"/>
    <p:sldId id="292" r:id="rId5"/>
    <p:sldId id="291" r:id="rId6"/>
    <p:sldId id="289" r:id="rId7"/>
    <p:sldId id="26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3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94" r:id="rId32"/>
    <p:sldId id="298" r:id="rId33"/>
    <p:sldId id="284" r:id="rId34"/>
    <p:sldId id="295" r:id="rId35"/>
    <p:sldId id="296" r:id="rId36"/>
    <p:sldId id="297" r:id="rId37"/>
    <p:sldId id="299" r:id="rId38"/>
    <p:sldId id="285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27AE-539A-42D2-B4CF-BE4BDA358D4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572EB-8968-4581-94B6-DACBA240C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6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572EB-8968-4581-94B6-DACBA240C9C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7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735D94-6C80-4461-B5F6-FD367FD60FB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078474-FE9A-4303-94FE-1C1C1492E06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07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D94-6C80-4461-B5F6-FD367FD60FB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8474-FE9A-4303-94FE-1C1C1492E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8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D94-6C80-4461-B5F6-FD367FD60FB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8474-FE9A-4303-94FE-1C1C1492E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2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D94-6C80-4461-B5F6-FD367FD60FB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8474-FE9A-4303-94FE-1C1C1492E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7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D94-6C80-4461-B5F6-FD367FD60FB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8474-FE9A-4303-94FE-1C1C1492E06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64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D94-6C80-4461-B5F6-FD367FD60FB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8474-FE9A-4303-94FE-1C1C1492E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0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D94-6C80-4461-B5F6-FD367FD60FB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8474-FE9A-4303-94FE-1C1C1492E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D94-6C80-4461-B5F6-FD367FD60FB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8474-FE9A-4303-94FE-1C1C1492E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D94-6C80-4461-B5F6-FD367FD60FB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8474-FE9A-4303-94FE-1C1C1492E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D94-6C80-4461-B5F6-FD367FD60FB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8474-FE9A-4303-94FE-1C1C1492E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3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5D94-6C80-4461-B5F6-FD367FD60FB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8474-FE9A-4303-94FE-1C1C1492E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5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7735D94-6C80-4461-B5F6-FD367FD60FB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1078474-FE9A-4303-94FE-1C1C1492E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9" y="1915887"/>
            <a:ext cx="10932886" cy="2938916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опитування здобувачів освіти коледжу для вивчення задоволеності якістю освітніх </a:t>
            </a:r>
            <a:r>
              <a:rPr lang="uk-UA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6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557" t="36153" r="22719" b="22868"/>
          <a:stretch/>
        </p:blipFill>
        <p:spPr>
          <a:xfrm>
            <a:off x="320040" y="883920"/>
            <a:ext cx="11597640" cy="474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8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604" t="44585" r="23455" b="19081"/>
          <a:stretch/>
        </p:blipFill>
        <p:spPr>
          <a:xfrm>
            <a:off x="274320" y="1645920"/>
            <a:ext cx="1162812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538" t="33958" r="23060" b="22083"/>
          <a:stretch/>
        </p:blipFill>
        <p:spPr>
          <a:xfrm>
            <a:off x="240772" y="1161143"/>
            <a:ext cx="11660942" cy="53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2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531" t="28521" r="22589" b="29982"/>
          <a:stretch/>
        </p:blipFill>
        <p:spPr>
          <a:xfrm>
            <a:off x="240936" y="1134770"/>
            <a:ext cx="11597641" cy="49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8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228" y="1944914"/>
            <a:ext cx="10555514" cy="2815771"/>
          </a:xfrm>
        </p:spPr>
        <p:txBody>
          <a:bodyPr>
            <a:noAutofit/>
          </a:bodyPr>
          <a:lstStyle/>
          <a:p>
            <a:pPr algn="ctr"/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РОЗДІЛ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вивчення загальної поінформованості опитуваних щодо діяльності коледжу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1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104" t="29516" r="23086" b="34348"/>
          <a:stretch/>
        </p:blipFill>
        <p:spPr>
          <a:xfrm>
            <a:off x="244683" y="1075408"/>
            <a:ext cx="11703478" cy="43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7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000" t="25745" r="22422" b="32192"/>
          <a:stretch/>
        </p:blipFill>
        <p:spPr>
          <a:xfrm>
            <a:off x="369385" y="750260"/>
            <a:ext cx="11503301" cy="486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98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666" t="33283" r="22447" b="24852"/>
          <a:stretch/>
        </p:blipFill>
        <p:spPr>
          <a:xfrm>
            <a:off x="319314" y="1246461"/>
            <a:ext cx="11524343" cy="50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38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441" t="26935" r="22893" b="29613"/>
          <a:stretch/>
        </p:blipFill>
        <p:spPr>
          <a:xfrm>
            <a:off x="348343" y="1204685"/>
            <a:ext cx="11509828" cy="512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69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554" t="34474" r="23117" b="24652"/>
          <a:stretch/>
        </p:blipFill>
        <p:spPr>
          <a:xfrm>
            <a:off x="261257" y="1146627"/>
            <a:ext cx="11669486" cy="50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1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657" y="246743"/>
            <a:ext cx="9875520" cy="135636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 база: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219" y="1603103"/>
            <a:ext cx="11621729" cy="4797697"/>
          </a:xfrm>
        </p:spPr>
        <p:txBody>
          <a:bodyPr>
            <a:normAutofit fontScale="92500" lnSpcReduction="10000"/>
          </a:bodyPr>
          <a:lstStyle/>
          <a:p>
            <a:pPr marL="44450" indent="404813" algn="just">
              <a:buNone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Закон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фахову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передвищу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освіту» від 06.07.2019р. № 2745-VIII</a:t>
            </a:r>
          </a:p>
          <a:p>
            <a:pPr marL="44450" indent="579438" algn="just"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17.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якості фахової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передвищої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</a:t>
            </a:r>
          </a:p>
          <a:p>
            <a:pPr marL="44450" indent="579438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2.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закладами фахової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передвищої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якості освітньої діяльності та якості фахової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передвищої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(внутрішня система забезпечення якості освіти).</a:t>
            </a:r>
          </a:p>
          <a:p>
            <a:pPr marL="44450" indent="579438" algn="just">
              <a:buNone/>
            </a:pP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13) забезпечення дотримання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студентоорієнтованого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в освітньому процесі.</a:t>
            </a:r>
            <a:endParaRPr lang="uk-UA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579438" algn="just"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23.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Моніторинг якості фахової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передвищої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</a:t>
            </a:r>
          </a:p>
          <a:p>
            <a:pPr marL="44450" indent="579438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 моніторинг якості фахової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передвищої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</a:t>
            </a:r>
          </a:p>
          <a:p>
            <a:pPr marL="44450" indent="579438" algn="just">
              <a:buNone/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ДСТУ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ІSО 9001:2015 </a:t>
            </a:r>
            <a:r>
              <a:rPr lang="uk-UA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управління якістю. Вимоги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ІSО 9001:2015, ІDT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579438" algn="just">
              <a:buNone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ВСЗЯ-П-57.0-2021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моніторинг якості освітньої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діяльності.</a:t>
            </a:r>
            <a:endParaRPr lang="uk-UA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altLang="ru-RU" sz="2400" b="1" i="1" dirty="0">
              <a:solidFill>
                <a:srgbClr val="0000FF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57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912" y="2148114"/>
            <a:ext cx="10961915" cy="2307771"/>
          </a:xfrm>
        </p:spPr>
        <p:txBody>
          <a:bodyPr>
            <a:no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РОЗДІЛ </a:t>
            </a:r>
            <a:b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вивчення загальної оцінки опитуваними діяльності коледжу (вивчення їх потреб)</a:t>
            </a:r>
            <a:endParaRPr lang="uk-UA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95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388" t="37847" r="23814" b="20243"/>
          <a:stretch/>
        </p:blipFill>
        <p:spPr>
          <a:xfrm>
            <a:off x="228600" y="1362215"/>
            <a:ext cx="11643360" cy="50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59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666" t="31830" r="22670" b="25050"/>
          <a:stretch/>
        </p:blipFill>
        <p:spPr>
          <a:xfrm>
            <a:off x="219364" y="1112520"/>
            <a:ext cx="11654622" cy="50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443" t="26538" r="23004" b="24652"/>
          <a:stretch/>
        </p:blipFill>
        <p:spPr>
          <a:xfrm>
            <a:off x="348342" y="835447"/>
            <a:ext cx="11442745" cy="56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00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554" t="38329" r="23450" b="18701"/>
          <a:stretch/>
        </p:blipFill>
        <p:spPr>
          <a:xfrm>
            <a:off x="290286" y="1188720"/>
            <a:ext cx="11625943" cy="52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17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777" t="31895" r="22893" b="24256"/>
          <a:stretch/>
        </p:blipFill>
        <p:spPr>
          <a:xfrm>
            <a:off x="306511" y="959902"/>
            <a:ext cx="11657465" cy="51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4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513" y="2075542"/>
            <a:ext cx="10903857" cy="2438401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рівня здійснюваної освітньої діяльності викладачами коледжу </a:t>
            </a:r>
            <a:b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(вивчення потреб опитуваних)</a:t>
            </a:r>
            <a:endParaRPr lang="uk-UA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88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864" t="35690" r="22669" b="25644"/>
          <a:stretch/>
        </p:blipFill>
        <p:spPr>
          <a:xfrm>
            <a:off x="319314" y="1167565"/>
            <a:ext cx="11582400" cy="446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81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186" t="28509" r="23117" b="30126"/>
          <a:stretch/>
        </p:blipFill>
        <p:spPr>
          <a:xfrm>
            <a:off x="275770" y="1112520"/>
            <a:ext cx="1162594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02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330" t="35476" r="22448" b="24057"/>
          <a:stretch/>
        </p:blipFill>
        <p:spPr>
          <a:xfrm>
            <a:off x="272355" y="1356361"/>
            <a:ext cx="11605062" cy="46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5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653" t="24953" r="18447" b="10495"/>
          <a:stretch/>
        </p:blipFill>
        <p:spPr>
          <a:xfrm>
            <a:off x="1026942" y="586854"/>
            <a:ext cx="9566030" cy="56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6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197" y="423080"/>
            <a:ext cx="9994938" cy="157017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Які не зручності у дистанційному навчанні Ви відчуваєте?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3255"/>
            <a:ext cx="11247120" cy="4266973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 або ніяких – близько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відповіли на це питання – близько 10 %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Хотілось би навчатися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– близько 10%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Тимчасові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відключення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світла; Не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стабільний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зв’язок, через що важко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наздоганяти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 -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20%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з самоорганізацією та проблеми з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увагою;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відволіктись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щось інше, наприклад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 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близько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обсяг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конспектів,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треба писати від руки, на мою думку краще в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ворді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Великий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завдань; Навантаження - близько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що ми навчаємось у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скайпі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він дуже не зручний - близько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dirty="0"/>
          </a:p>
          <a:p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430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5" y="286603"/>
            <a:ext cx="11709778" cy="6332561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можу більш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гнучко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формувати свій графік,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т.я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 не мушу витрачати час на те, щоб доїхати до коледжу і приїхати з нього додому, або куди мені треба, також є можливість конспектувати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електронному вигляді, набір на клавіатурі значно швидший і простіший за ручне письмо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деяких викладачів поганий мікрофон і проблематично їх почути або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що не можу повністю зрозуміти навчальний процес на дистанційному навчанні це дається складніше чим у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 джерела домашнього завдання, мені здається зручніше б було дивитись що тобі треба зробити у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ніж шукати домашні завдання серед великої кількості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встигаю відповідати швидше за одногрупників, через проблеми з старим обладнанням.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 визначити хто насправді присутній на парах, відсутність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підручників.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 організованість надання навчальних послуг, помірна байдужість з боку здобувачів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зручність полягає у тому, що деякі вчителі не входять у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становище.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міна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часового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поясу.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сидіти на одному місці за всі роки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дистанційки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дуже зіпсувалась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осанка.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методи відмічання на парі(хтось каже писати у чат, хтось робить голосування, хтось перекличку, хоча можна кидати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посилання, яке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дається у журналі, так було б простіше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Відсутність соціалізації й приналежності до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ком`юніті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Гаджетизація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життя   3. Батьки —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контрол-фріки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4. Замало практики       5. Відсутність дорослого-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авторитета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магії навчального процесу    6. Ми досі не розробили єдину технологію переходу з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офлайну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509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218" y="1378424"/>
            <a:ext cx="11068334" cy="3726521"/>
          </a:xfrm>
        </p:spPr>
        <p:txBody>
          <a:bodyPr>
            <a:normAutofit/>
          </a:bodyPr>
          <a:lstStyle/>
          <a:p>
            <a:pPr indent="723900"/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 яких предметів (дисциплін) Вам складніше навчатися?  Чому?</a:t>
            </a:r>
            <a:b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6. З яких предметів (дисциплін) Вам простіше навчатися? Чому?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37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74" y="968992"/>
            <a:ext cx="11313994" cy="1665709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Хто з викладачів на Вашу думку об’єктивно та прозоро оцінює Ваші знання отримані під час навчання?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167" y="3246803"/>
            <a:ext cx="9918591" cy="2880360"/>
          </a:xfrm>
        </p:spPr>
        <p:txBody>
          <a:bodyPr>
            <a:normAutofit/>
          </a:bodyPr>
          <a:lstStyle/>
          <a:p>
            <a:pPr marL="92075" indent="34925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відповіли на запитання – до 20 % опитаних;</a:t>
            </a:r>
          </a:p>
          <a:p>
            <a:pPr marL="92075" indent="34925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 таких – до 10% опитаних;</a:t>
            </a:r>
          </a:p>
          <a:p>
            <a:pPr marL="92075" indent="34925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вчителі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як треба мене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 20%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опитаних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46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0523" y="2246540"/>
            <a:ext cx="6095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524125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Циклова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комісія комп’ютерної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інженерії</a:t>
            </a:r>
          </a:p>
          <a:p>
            <a:pPr algn="just">
              <a:tabLst>
                <a:tab pos="2524125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 освіти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відзначили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 та прозорість оцінювання знань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360" y="1905215"/>
            <a:ext cx="48605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524125" algn="l"/>
              </a:tabLs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комп’ютерної інженерії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524125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комп’ютерних наук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524125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 здобувачів освіти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відзначили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 оцінювання знань викладачів.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359" y="4040125"/>
            <a:ext cx="4860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600200" algn="l"/>
                <a:tab pos="1714500" algn="l"/>
              </a:tabLs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Циклова комісія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інженерії програмного забезпечення та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туризму</a:t>
            </a:r>
          </a:p>
          <a:p>
            <a:pPr algn="just">
              <a:tabLst>
                <a:tab pos="1600200" algn="l"/>
                <a:tab pos="1714500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35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 освіти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відзначили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 та прозорість оцінювання знань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0522" y="418704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2524125" algn="l"/>
              </a:tabLs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Циклова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комісія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фундаментальних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524125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48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 освіти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відзначили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 та прозорість оцінювання знань викладачів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50473" y="395785"/>
            <a:ext cx="10031104" cy="944181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 комп'ютерної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програмної інженерії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80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9206" y="1922809"/>
            <a:ext cx="44105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524125" algn="l"/>
              </a:tabLs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економіки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600200" algn="l"/>
                <a:tab pos="1714500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 освіти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відзначили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 та прозорість оцінювання знань викладачів.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96115" y="1922809"/>
            <a:ext cx="50817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524125" algn="l"/>
              </a:tabLs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Циклова комісія економіки,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та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адміністрування</a:t>
            </a:r>
          </a:p>
          <a:p>
            <a:pPr algn="just">
              <a:tabLst>
                <a:tab pos="2524125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 освіти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відзначили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 та прозорість оцінювання знань викладачів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980" y="4097637"/>
            <a:ext cx="52140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524125" algn="l"/>
              </a:tabLs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Циклова комісія галузевого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машинобудування</a:t>
            </a:r>
          </a:p>
          <a:p>
            <a:pPr algn="just">
              <a:tabLst>
                <a:tab pos="2524125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 освіти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відзначили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 та прозорість оцінювання знань викладачів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96115" y="4097637"/>
            <a:ext cx="51088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524125" algn="l"/>
              </a:tabLs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Циклова комісія іноземної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</a:p>
          <a:p>
            <a:pPr algn="just">
              <a:tabLst>
                <a:tab pos="2524125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42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 освіти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відзначили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 та прозорість оцінювання знань викладачів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50473" y="395785"/>
            <a:ext cx="10031104" cy="944181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Економіко-технологічне відділення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28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9432" y="1882064"/>
            <a:ext cx="54318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Циклова комісія виробництва, сервісного обслуговування, ремонту автомобілів та двигунів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600200" algn="l"/>
                <a:tab pos="1714500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 освіти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відзначили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 та прозорість оцінювання знань викладачів.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6334" y="1882064"/>
            <a:ext cx="4899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Циклова комісія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електроенергетики, електротехніки та електромеханіки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600200" algn="l"/>
                <a:tab pos="1714500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 освіти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відзначили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 та прозорість оцінювання знань викладачів.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615" y="3716825"/>
            <a:ext cx="4258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524125" algn="l"/>
              </a:tabLs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Циклова комісія соціальних  та гуманітарних дисциплін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600200" algn="l"/>
                <a:tab pos="1714500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 освіти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відзначили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 та прозорість оцінювання знань викладачів.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66025" y="4143948"/>
            <a:ext cx="5407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524125" algn="l"/>
              </a:tabLs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Циклова комісія фізичного виховання, здоров’я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захисту України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600200" algn="l"/>
                <a:tab pos="1714500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 освіти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відзначили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 та прозорість оцінювання знань викладачів.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50473" y="395785"/>
            <a:ext cx="10031104" cy="944181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Електромеханічне відділення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02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7" y="500417"/>
            <a:ext cx="11450470" cy="5968621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Хто з викладачів не пояснив критерії оцінювання?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З яких предметів (дисциплін) Ви задоволені рівнем отриманих знань та умінь ?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Чи є серед викладачів коледжу ті, кого б Ви могли назвати прикладом, зразком для себе у всіх проявах? (якщо можливо, вкажіть прізвища таких викладачів).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Чи є серед викладачів закладу освіти ті, методика викладання яких та ставлення до студентів Вам зовсім не сподобалася? (якщо можливо, вкажіть прізвища таких викладачів).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З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 викладачем Ви не хотіли б працювати?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Якими навчальними дисциплінами, на Вашу думку, слід доповнити програму підготовки фахівців за Вашою спеціальністю?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 Які навчальні дисципліни, на Вашу думку, слід вилучити з програми підготовки фахівців за Вашою спеціальністю?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Вашу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 коледжу треба змінити в організації освітнього процесу для покращення його якості? </a:t>
            </a:r>
            <a:endParaRPr lang="uk-UA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14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67" y="1224887"/>
            <a:ext cx="11368585" cy="4466229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педагога полягає не стільки в навчанні всьому, чому можна навчитися, а у вихованні любові і поваги до знань.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Локк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7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721" t="27006" r="19127" b="9747"/>
          <a:stretch/>
        </p:blipFill>
        <p:spPr>
          <a:xfrm>
            <a:off x="928048" y="863812"/>
            <a:ext cx="10099343" cy="55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1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616" t="25513" r="18602" b="15158"/>
          <a:stretch/>
        </p:blipFill>
        <p:spPr>
          <a:xfrm>
            <a:off x="968991" y="750625"/>
            <a:ext cx="10372297" cy="55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0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48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РОЗДІЛ </a:t>
            </a:r>
            <a:b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вивчення особистості опитуваного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2334" t="38713" r="22686" b="22214"/>
          <a:stretch/>
        </p:blipFill>
        <p:spPr>
          <a:xfrm>
            <a:off x="338436" y="1051560"/>
            <a:ext cx="11365884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7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765" t="29697" r="22913" b="31795"/>
          <a:stretch/>
        </p:blipFill>
        <p:spPr>
          <a:xfrm>
            <a:off x="261256" y="944880"/>
            <a:ext cx="11698515" cy="48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6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331" t="32980" r="23228" b="28225"/>
          <a:stretch/>
        </p:blipFill>
        <p:spPr>
          <a:xfrm>
            <a:off x="241885" y="1364343"/>
            <a:ext cx="11587257" cy="455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8289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453</TotalTime>
  <Words>719</Words>
  <Application>Microsoft Office PowerPoint</Application>
  <PresentationFormat>Широкоэкранный</PresentationFormat>
  <Paragraphs>76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Calibri</vt:lpstr>
      <vt:lpstr>Corbel</vt:lpstr>
      <vt:lpstr>Times New Roman</vt:lpstr>
      <vt:lpstr>Wingdings</vt:lpstr>
      <vt:lpstr>Базис</vt:lpstr>
      <vt:lpstr>Результати опитування здобувачів освіти коледжу для вивчення задоволеності якістю освітніх послуг</vt:lpstr>
      <vt:lpstr>Нормативна база:</vt:lpstr>
      <vt:lpstr>Презентация PowerPoint</vt:lpstr>
      <vt:lpstr>Презентация PowerPoint</vt:lpstr>
      <vt:lpstr>Презентация PowerPoint</vt:lpstr>
      <vt:lpstr>І РОЗДІЛ  для вивчення особистості опитуваного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ІІ РОЗДІЛ  для вивчення загальної поінформованості опитуваних щодо діяльності коледжу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ІІІ РОЗДІЛ  для вивчення загальної оцінки опитуваними діяльності коледжу (вивчення їх потреб)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ІV РОЗДІЛ  для вивчення рівня здійснюваної освітньої діяльності викладачами коледжу  (вивчення потреб опитуваних)</vt:lpstr>
      <vt:lpstr>Презентация PowerPoint</vt:lpstr>
      <vt:lpstr>Презентация PowerPoint</vt:lpstr>
      <vt:lpstr>Презентация PowerPoint</vt:lpstr>
      <vt:lpstr>4. Які не зручності у дистанційному навчанні Ви відчуваєте? </vt:lpstr>
      <vt:lpstr>Презентация PowerPoint</vt:lpstr>
      <vt:lpstr>5. З яких предметів (дисциплін) Вам складніше навчатися?  Чому?        6. З яких предметів (дисциплін) Вам простіше навчатися? Чому? </vt:lpstr>
      <vt:lpstr>7. Хто з викладачів на Вашу думку об’єктивно та прозоро оцінює Ваші знання отримані під час навчання?</vt:lpstr>
      <vt:lpstr>Відділення комп'ютерної  та програмної інженерії</vt:lpstr>
      <vt:lpstr>Економіко-технологічне відділення</vt:lpstr>
      <vt:lpstr>Електромеханічне відділення</vt:lpstr>
      <vt:lpstr>8. Хто з викладачів не пояснив критерії оцінювання? 9. З яких предметів (дисциплін) Ви задоволені рівнем отриманих знань та умінь ? 10. Чи є серед викладачів коледжу ті, кого б Ви могли назвати прикладом, зразком для себе у всіх проявах? (якщо можливо, вкажіть прізвища таких викладачів). 11. Чи є серед викладачів закладу освіти ті, методика викладання яких та ставлення до студентів Вам зовсім не сподобалася? (якщо можливо, вкажіть прізвища таких викладачів).  12. З яким викладачем Ви не хотіли б працювати? 13. Якими навчальними дисциплінами, на Вашу думку, слід доповнити програму підготовки фахівців за Вашою спеціальністю?  14. Які навчальні дисципліни, на Вашу думку, слід вилучити з програми підготовки фахівців за Вашою спеціальністю?  15. Що на Вашу адміністрації коледжу треба змінити в організації освітнього процесу для покращення його якості?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38</cp:revision>
  <dcterms:created xsi:type="dcterms:W3CDTF">2023-11-28T17:25:42Z</dcterms:created>
  <dcterms:modified xsi:type="dcterms:W3CDTF">2023-11-29T09:47:02Z</dcterms:modified>
</cp:coreProperties>
</file>